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4" r:id="rId4"/>
    <p:sldId id="27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AFF3CC"/>
    <a:srgbClr val="76EAA8"/>
    <a:srgbClr val="00FFCC"/>
    <a:srgbClr val="F2B7A4"/>
    <a:srgbClr val="FFFF99"/>
    <a:srgbClr val="993300"/>
    <a:srgbClr val="FF3300"/>
    <a:srgbClr val="008000"/>
    <a:srgbClr val="D4F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7" autoAdjust="0"/>
    <p:restoredTop sz="73993" autoAdjust="0"/>
  </p:normalViewPr>
  <p:slideViewPr>
    <p:cSldViewPr snapToGrid="0" snapToObjects="1">
      <p:cViewPr varScale="1">
        <p:scale>
          <a:sx n="81" d="100"/>
          <a:sy n="81" d="100"/>
        </p:scale>
        <p:origin x="2028" y="114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FEB07-6F08-4EB8-A2F3-5D4983529B82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C4C76-10DB-4151-AE8E-EDB177130C05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4C76-10DB-4151-AE8E-EDB177130C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28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4C76-10DB-4151-AE8E-EDB177130C0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8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4C76-10DB-4151-AE8E-EDB177130C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7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C4C76-10DB-4151-AE8E-EDB177130C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71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CD51C-7AD3-F748-BCC7-26BDE184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878A01-374F-A04D-8AA5-96309C53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906258-3E2B-7140-85E2-BCE4979D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E4656-FC7B-DC4B-8A0E-7468E5E10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" y="-99646"/>
            <a:ext cx="9144000" cy="103028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655D9D8-EDEF-CE40-AFA1-89E143D52C4B}"/>
              </a:ext>
            </a:extLst>
          </p:cNvPr>
          <p:cNvSpPr txBox="1"/>
          <p:nvPr userDrawn="1"/>
        </p:nvSpPr>
        <p:spPr>
          <a:xfrm>
            <a:off x="9982200" y="0"/>
            <a:ext cx="2199645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26D6E"/>
                </a:solidFill>
              </a:rPr>
              <a:t>Réunion de réseau </a:t>
            </a:r>
          </a:p>
          <a:p>
            <a:pPr algn="ctr"/>
            <a:r>
              <a:rPr lang="fr-FR" sz="1600" b="1" dirty="0">
                <a:solidFill>
                  <a:srgbClr val="226D6E"/>
                </a:solidFill>
              </a:rPr>
              <a:t>Network meeting</a:t>
            </a:r>
          </a:p>
          <a:p>
            <a:pPr algn="ctr"/>
            <a:r>
              <a:rPr lang="fr-FR" sz="1600" b="1" dirty="0">
                <a:solidFill>
                  <a:srgbClr val="226D6E"/>
                </a:solidFill>
              </a:rPr>
              <a:t>3.2.2022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C742862-157B-B349-9FE1-D3211E83A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56905"/>
            <a:ext cx="12192000" cy="8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89FE56F-02FF-9941-88C0-DB747EF5D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5EF56A-62F5-A04B-B1F5-F86806B55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B3970-204C-EF4F-B1AE-8B04ADF5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30BB61-3009-8C4A-B7CE-891D5CA7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87026-EDF0-4E49-91D1-386E0218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98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CB3814-254B-FB47-9493-43EF0BB8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6B72B8-CD1F-0746-BC30-601E2B7C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794E65-8B96-E24E-9FE7-D7AFEFE4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09158-C352-5244-8C24-64A5CC49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D55296-92F3-AD48-B320-248ADBF0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1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75531-5DBF-7242-9094-8DDD26A5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8B636D-42DC-A947-9D8B-08528FDAF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4CBF97-B06E-0442-A248-C243C9A7D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AF4372-3634-6340-88CC-BEF11419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61E139-E325-6A48-878F-591DD1F67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A1D51A-9AED-674D-99FB-037ED3B6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5D8D4-DD7A-2E47-8FB4-0B8505AC7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D42F8-083A-5B46-931B-45013F9F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A007E0-671B-7C4D-AC48-255822E7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525ED0-9A5B-0646-8255-A7D48301C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CF32C9-8624-FF4B-A272-B495E37F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12473E-9370-FF45-BA8C-D5B55087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D93B23A-CE42-4346-8DF1-22689718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E5C1F7F-CB8E-6342-AA6B-14AB3520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2A26B-83BD-B44B-8628-173E1634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F3CE7E-B2C0-8548-9351-23AFB1D6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331AF1-7700-FD4B-B5D0-F18088C7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416C5E-5D9C-2048-B32D-2210B4FA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47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83041C-24B5-E744-A21C-EEF0D75D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30AE93-4E95-0E48-B360-79597436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3BADE2-BD78-BC48-A8C5-6D9F5F008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16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585A0C-80BA-4F41-8478-5E43678A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4261C2-61F3-0F4E-971D-5084259A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18DBCB-92C5-C64F-99D1-B4DB1D76D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12D0A-0732-5E47-835D-63734FA6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2C8935-02D2-0844-AAC2-B77554F3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C4E67B-71A1-3D4B-A2ED-0DD324F4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F90E6-32BC-9A4B-BD41-9A3EB210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B8DDA1-238B-7745-BBB8-4B65F6F7C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32700E-F7DA-F645-8431-12831629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F09176-121D-4D48-838D-085D6FED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E618CC-65DC-D640-8DF4-F2D44AB6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61D81-C5B2-0446-90B7-8A55CBEE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4EB5FF-77D3-824F-B81C-5A6555290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E990E83-784A-0144-BB9D-90C6BEEDD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F9575B-D75C-204E-8900-AC6053F1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992D2-AA7F-9748-826C-BECCCB58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36AB5-846A-2F42-84FC-FA9600B0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10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409E48-72C5-7B42-AC22-590A3B06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C6F28F-9265-154F-A8D0-716D444E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4A2DD2-9CF7-1A49-BD2B-8E0575411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C8F2-1A62-7F49-B6A0-58FC9D47F8ED}" type="datetimeFigureOut">
              <a:rPr lang="fr-FR" smtClean="0"/>
              <a:t>21/03/2022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B341F6-3364-E442-A305-BF947FBDF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9AA3A-0194-7543-AA91-75CE90BB1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C92B8-276B-8F4C-AF76-BE881EC4F911}" type="slidenum">
              <a:rPr lang="fr-FR" smtClean="0"/>
              <a:t>‹Nr.›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43A3101-B2A9-594E-8C66-17FDFA89E01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55" y="-2382"/>
            <a:ext cx="8994697" cy="10134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C27C19-2257-C143-A834-7750F21C3604}"/>
              </a:ext>
            </a:extLst>
          </p:cNvPr>
          <p:cNvSpPr txBox="1"/>
          <p:nvPr userDrawn="1"/>
        </p:nvSpPr>
        <p:spPr>
          <a:xfrm>
            <a:off x="9982200" y="0"/>
            <a:ext cx="2199645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226D6E"/>
                </a:solidFill>
              </a:rPr>
              <a:t>Réunion de réseau </a:t>
            </a:r>
          </a:p>
          <a:p>
            <a:pPr algn="ctr"/>
            <a:r>
              <a:rPr lang="fr-FR" sz="1600" b="1" dirty="0">
                <a:solidFill>
                  <a:srgbClr val="226D6E"/>
                </a:solidFill>
              </a:rPr>
              <a:t>Network meeting</a:t>
            </a:r>
          </a:p>
          <a:p>
            <a:pPr algn="ctr"/>
            <a:r>
              <a:rPr lang="fr-FR" sz="1600" b="1" dirty="0">
                <a:solidFill>
                  <a:srgbClr val="226D6E"/>
                </a:solidFill>
              </a:rPr>
              <a:t>3.2.2022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BFA79E5-D87C-A545-AC11-E12F83853A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6905"/>
            <a:ext cx="12192000" cy="8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m4a"/><Relationship Id="rId7" Type="http://schemas.openxmlformats.org/officeDocument/2006/relationships/image" Target="../media/image7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1E27B-E016-8942-B594-495DE06D55D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070044"/>
            <a:ext cx="9144000" cy="346304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Les compétences enseignantes</a:t>
            </a:r>
            <a:br>
              <a:rPr lang="fr-FR" b="1" dirty="0"/>
            </a:br>
            <a:r>
              <a:rPr lang="fr-FR" b="1" dirty="0" err="1"/>
              <a:t>Teachers</a:t>
            </a:r>
            <a:r>
              <a:rPr lang="fr-FR" b="1" dirty="0"/>
              <a:t> </a:t>
            </a:r>
            <a:r>
              <a:rPr lang="fr-FR" b="1" dirty="0" err="1"/>
              <a:t>competences</a:t>
            </a:r>
            <a:br>
              <a:rPr lang="fr-FR" dirty="0"/>
            </a:br>
            <a:br>
              <a:rPr lang="fr-FR" dirty="0"/>
            </a:br>
            <a:r>
              <a:rPr lang="fr-FR" sz="4000" b="1" dirty="0" err="1"/>
              <a:t>Overview</a:t>
            </a:r>
            <a:r>
              <a:rPr lang="fr-FR" sz="4000" b="1" dirty="0"/>
              <a:t> of the </a:t>
            </a:r>
            <a:r>
              <a:rPr lang="fr-FR" sz="4000" b="1" dirty="0" err="1"/>
              <a:t>framework</a:t>
            </a:r>
            <a:br>
              <a:rPr lang="fr-FR" sz="4000" b="1" dirty="0"/>
            </a:br>
            <a:r>
              <a:rPr lang="fr-FR" sz="4000" b="1" dirty="0"/>
              <a:t> Vue d’ensemble du référentiel</a:t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106620" y="4533089"/>
            <a:ext cx="7085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If you have not already done so, you can first read about the overall design of the framework in the introduction.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510D90D-5F7E-F542-9422-70EB206E9276}"/>
              </a:ext>
            </a:extLst>
          </p:cNvPr>
          <p:cNvSpPr/>
          <p:nvPr/>
        </p:nvSpPr>
        <p:spPr>
          <a:xfrm>
            <a:off x="9099680" y="-116324"/>
            <a:ext cx="3092320" cy="111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4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10"/>
    </mc:Choice>
    <mc:Fallback xmlns="">
      <p:transition spd="slow" advTm="25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98" y="2161558"/>
            <a:ext cx="2570311" cy="18677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onnecteur droit avec flèche 11"/>
          <p:cNvCxnSpPr/>
          <p:nvPr/>
        </p:nvCxnSpPr>
        <p:spPr>
          <a:xfrm flipH="1" flipV="1">
            <a:off x="3183297" y="1252786"/>
            <a:ext cx="4394599" cy="159662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6785" y="2849409"/>
            <a:ext cx="6167351" cy="3248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6096000" y="1052731"/>
            <a:ext cx="55791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framework is organized around the 7 competence dimensions of the inventory proposed by the  ECML project </a:t>
            </a:r>
            <a:r>
              <a:rPr lang="en-US" sz="2000" b="1" i="1" dirty="0"/>
              <a:t>A guide to teacher competences for languages in education.</a:t>
            </a:r>
            <a:endParaRPr lang="fr-FR" sz="2000" b="1" i="1" dirty="0"/>
          </a:p>
          <a:p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74360" y="822696"/>
            <a:ext cx="487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GENERAL STRUCTURE OF THE FRAMEWORK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FFB2EA-6C2D-3446-8CF1-AE8739836107}"/>
              </a:ext>
            </a:extLst>
          </p:cNvPr>
          <p:cNvSpPr/>
          <p:nvPr/>
        </p:nvSpPr>
        <p:spPr>
          <a:xfrm>
            <a:off x="9099680" y="-61460"/>
            <a:ext cx="3092320" cy="111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1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5"/>
    </mc:Choice>
    <mc:Fallback xmlns="">
      <p:transition spd="slow" advTm="45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4360" y="822696"/>
            <a:ext cx="4871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GENERAL STRUCTURE OF THE FRAMEWORK</a:t>
            </a:r>
          </a:p>
          <a:p>
            <a:pPr algn="ctr"/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version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2" y="1676292"/>
            <a:ext cx="6087015" cy="410481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365716" y="1592137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5846163" y="2437318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8" name="Ellipse 7"/>
          <p:cNvSpPr/>
          <p:nvPr/>
        </p:nvSpPr>
        <p:spPr>
          <a:xfrm>
            <a:off x="6115990" y="3892235"/>
            <a:ext cx="480447" cy="433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Ellipse 9"/>
          <p:cNvSpPr/>
          <p:nvPr/>
        </p:nvSpPr>
        <p:spPr>
          <a:xfrm>
            <a:off x="4566160" y="5039110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1" name="Ellipse 10"/>
          <p:cNvSpPr/>
          <p:nvPr/>
        </p:nvSpPr>
        <p:spPr>
          <a:xfrm>
            <a:off x="253700" y="3770409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2" name="Ellipse 11"/>
          <p:cNvSpPr/>
          <p:nvPr/>
        </p:nvSpPr>
        <p:spPr>
          <a:xfrm>
            <a:off x="238202" y="2844594"/>
            <a:ext cx="480447" cy="433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3" name="Ellipse 12"/>
          <p:cNvSpPr/>
          <p:nvPr/>
        </p:nvSpPr>
        <p:spPr>
          <a:xfrm>
            <a:off x="380449" y="1580560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867657" y="1581941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For each dimension, the  framework aims to formulate the COMPETENCES that are SPECIFIC to pluralistic approaches.</a:t>
            </a:r>
          </a:p>
          <a:p>
            <a:endParaRPr lang="fr-FR" sz="2000" b="1" dirty="0"/>
          </a:p>
          <a:p>
            <a:r>
              <a:rPr lang="en-GB" sz="2000" b="1" dirty="0"/>
              <a:t>So far, 5 of the 7 dimensions have been developed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9AD9EE-1820-3542-8520-EA1D091234A4}"/>
              </a:ext>
            </a:extLst>
          </p:cNvPr>
          <p:cNvSpPr/>
          <p:nvPr/>
        </p:nvSpPr>
        <p:spPr>
          <a:xfrm>
            <a:off x="9797143" y="0"/>
            <a:ext cx="2394857" cy="93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A730F2-6F95-9945-A79D-DC5DC1F1E30F}"/>
              </a:ext>
            </a:extLst>
          </p:cNvPr>
          <p:cNvSpPr/>
          <p:nvPr/>
        </p:nvSpPr>
        <p:spPr>
          <a:xfrm>
            <a:off x="9099680" y="-91732"/>
            <a:ext cx="3092320" cy="111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48"/>
    </mc:Choice>
    <mc:Fallback xmlns="">
      <p:transition spd="slow" advTm="36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852676"/>
            <a:ext cx="6366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GENERAL STRUCTURE OF OUR FRAMEWORK</a:t>
            </a:r>
          </a:p>
          <a:p>
            <a:pPr algn="ctr"/>
            <a:r>
              <a:rPr lang="fr-FR" sz="2400" b="1" dirty="0" err="1">
                <a:solidFill>
                  <a:schemeClr val="accent2">
                    <a:lumMod val="50000"/>
                  </a:schemeClr>
                </a:solidFill>
              </a:rPr>
              <a:t>Current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version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179995" y="3507162"/>
            <a:ext cx="4911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You can now discover each of the 5 dimensions that have already been developed</a:t>
            </a:r>
            <a:endParaRPr lang="fr-FR" sz="20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22" y="1676292"/>
            <a:ext cx="6087015" cy="41048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22" y="1609417"/>
            <a:ext cx="6110352" cy="41589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179994" y="1802897"/>
            <a:ext cx="5012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It has been found that depending on the content of the dimensions, the relationship to plural approaches must be expressed differently</a:t>
            </a:r>
            <a:r>
              <a:rPr lang="fr-FR" sz="2000" b="1" dirty="0"/>
              <a:t>. </a:t>
            </a:r>
          </a:p>
        </p:txBody>
      </p:sp>
      <p:sp>
        <p:nvSpPr>
          <p:cNvPr id="8" name="Ellipse 7"/>
          <p:cNvSpPr/>
          <p:nvPr/>
        </p:nvSpPr>
        <p:spPr>
          <a:xfrm>
            <a:off x="5365716" y="1592137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846163" y="2437318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Ellipse 11"/>
          <p:cNvSpPr/>
          <p:nvPr/>
        </p:nvSpPr>
        <p:spPr>
          <a:xfrm>
            <a:off x="6115990" y="3892235"/>
            <a:ext cx="480447" cy="433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Ellipse 12"/>
          <p:cNvSpPr/>
          <p:nvPr/>
        </p:nvSpPr>
        <p:spPr>
          <a:xfrm>
            <a:off x="4566160" y="5039110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4" name="Ellipse 13"/>
          <p:cNvSpPr/>
          <p:nvPr/>
        </p:nvSpPr>
        <p:spPr>
          <a:xfrm>
            <a:off x="253700" y="3770409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5" name="Ellipse 14"/>
          <p:cNvSpPr/>
          <p:nvPr/>
        </p:nvSpPr>
        <p:spPr>
          <a:xfrm>
            <a:off x="238202" y="2844594"/>
            <a:ext cx="480447" cy="433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Ellipse 16"/>
          <p:cNvSpPr/>
          <p:nvPr/>
        </p:nvSpPr>
        <p:spPr>
          <a:xfrm>
            <a:off x="380449" y="1580560"/>
            <a:ext cx="480447" cy="433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70952EB-8523-1D45-9C80-A1C58FB3B754}"/>
              </a:ext>
            </a:extLst>
          </p:cNvPr>
          <p:cNvSpPr/>
          <p:nvPr/>
        </p:nvSpPr>
        <p:spPr>
          <a:xfrm>
            <a:off x="9467959" y="0"/>
            <a:ext cx="2508141" cy="978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D30BF-C946-8C4F-931E-34DBD187F097}"/>
              </a:ext>
            </a:extLst>
          </p:cNvPr>
          <p:cNvSpPr/>
          <p:nvPr/>
        </p:nvSpPr>
        <p:spPr>
          <a:xfrm>
            <a:off x="9099679" y="-122196"/>
            <a:ext cx="3092320" cy="1114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7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79"/>
    </mc:Choice>
    <mc:Fallback xmlns="">
      <p:transition spd="slow" advTm="35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̀le" id="{BF561798-E66C-1C4E-BF70-F88D9CAA8B86}" vid="{AC787C21-E075-154B-B48D-297AC8620B7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PPT_Anna_MC_7-dimensions_Dimension2</Template>
  <TotalTime>0</TotalTime>
  <Words>172</Words>
  <Application>Microsoft Office PowerPoint</Application>
  <PresentationFormat>Breitbild</PresentationFormat>
  <Paragraphs>31</Paragraphs>
  <Slides>4</Slides>
  <Notes>4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Les compétences enseignantes Teachers competences  Overview of the framework  Vue d’ensemble du référentiel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Candelier</dc:creator>
  <cp:lastModifiedBy>Margit Huber</cp:lastModifiedBy>
  <cp:revision>93</cp:revision>
  <dcterms:created xsi:type="dcterms:W3CDTF">2022-01-22T17:42:26Z</dcterms:created>
  <dcterms:modified xsi:type="dcterms:W3CDTF">2022-03-21T13:47:32Z</dcterms:modified>
</cp:coreProperties>
</file>